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33"/>
  </p:notesMasterIdLst>
  <p:sldIdLst>
    <p:sldId id="398" r:id="rId2"/>
    <p:sldId id="400" r:id="rId3"/>
    <p:sldId id="419" r:id="rId4"/>
    <p:sldId id="399" r:id="rId5"/>
    <p:sldId id="402" r:id="rId6"/>
    <p:sldId id="406" r:id="rId7"/>
    <p:sldId id="408" r:id="rId8"/>
    <p:sldId id="412" r:id="rId9"/>
    <p:sldId id="413" r:id="rId10"/>
    <p:sldId id="407" r:id="rId11"/>
    <p:sldId id="414" r:id="rId12"/>
    <p:sldId id="415" r:id="rId13"/>
    <p:sldId id="380" r:id="rId14"/>
    <p:sldId id="416" r:id="rId15"/>
    <p:sldId id="382" r:id="rId16"/>
    <p:sldId id="403" r:id="rId17"/>
    <p:sldId id="378" r:id="rId18"/>
    <p:sldId id="268" r:id="rId19"/>
    <p:sldId id="417" r:id="rId20"/>
    <p:sldId id="279" r:id="rId21"/>
    <p:sldId id="418" r:id="rId22"/>
    <p:sldId id="263" r:id="rId23"/>
    <p:sldId id="265" r:id="rId24"/>
    <p:sldId id="266" r:id="rId25"/>
    <p:sldId id="267" r:id="rId26"/>
    <p:sldId id="269" r:id="rId27"/>
    <p:sldId id="282" r:id="rId28"/>
    <p:sldId id="391" r:id="rId29"/>
    <p:sldId id="387" r:id="rId30"/>
    <p:sldId id="390" r:id="rId31"/>
    <p:sldId id="389" r:id="rId32"/>
  </p:sldIdLst>
  <p:sldSz cx="12192000" cy="6858000"/>
  <p:notesSz cx="6997700" cy="9194800"/>
  <p:embeddedFontLst>
    <p:embeddedFont>
      <p:font typeface="FreightMicro Pro Book"/>
      <p:regular r:id="rId34"/>
      <p:italic r:id="rId35"/>
    </p:embeddedFont>
    <p:embeddedFont>
      <p:font typeface="FreightText Pro Book"/>
      <p:regular r:id="rId36"/>
      <p:italic r:id="rId37"/>
    </p:embeddedFont>
    <p:embeddedFont>
      <p:font typeface="Open Sans ExtraBold" pitchFamily="2" charset="0"/>
      <p:bold r:id="rId38"/>
      <p:italic r:id="rId39"/>
      <p:boldItalic r:id="rId40"/>
    </p:embeddedFont>
    <p:embeddedFont>
      <p:font typeface="Open Sans Light" pitchFamily="2" charset="0"/>
      <p:regular r:id="rId41"/>
      <p:italic r:id="rId42"/>
    </p:embeddedFont>
    <p:embeddedFont>
      <p:font typeface="Source Code Pro" panose="020B0309030403020204" pitchFamily="34" charset="0"/>
      <p:regular r:id="rId43"/>
      <p:bold r:id="rId44"/>
      <p:italic r:id="rId45"/>
      <p:boldItalic r:id="rId46"/>
    </p:embeddedFont>
    <p:embeddedFont>
      <p:font typeface="Source Code Pro Medium" panose="020B0309030403020204" pitchFamily="34" charset="0"/>
      <p:regular r:id="rId47"/>
      <p:italic r:id="rId48"/>
    </p:embeddedFont>
    <p:embeddedFont>
      <p:font typeface="SourceCodePro-Light" panose="020B0309030403020204" pitchFamily="34" charset="0"/>
      <p:regular r:id="rId49"/>
    </p:embeddedFont>
    <p:embeddedFont>
      <p:font typeface="Wingdings 2" pitchFamily="2" charset="2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8"/>
    <p:restoredTop sz="94762"/>
  </p:normalViewPr>
  <p:slideViewPr>
    <p:cSldViewPr snapToGrid="0">
      <p:cViewPr>
        <p:scale>
          <a:sx n="115" d="100"/>
          <a:sy n="115" d="100"/>
        </p:scale>
        <p:origin x="1400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Text Pro Book" panose="02000603060000020004" pitchFamily="2" charset="0"/>
                <a:ea typeface="FreightText Pro Book" panose="0200060306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Text Pro Book" panose="0200060306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Open Sans Light" pitchFamily="2" charset="0"/>
        <a:ea typeface="Open Sans Light" pitchFamily="2" charset="0"/>
        <a:cs typeface="Open Sans Light" pitchFamily="2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1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>
                <a:latin typeface="FreightText Pro Book" panose="02000603060000020004" pitchFamily="2" charset="0"/>
              </a:rPr>
              <a:pPr/>
              <a:t>28</a:t>
            </a:fld>
            <a:endParaRPr lang="en-US" sz="1200" b="0" dirty="0">
              <a:latin typeface="FreightText Pro Book" panose="02000603060000020004" pitchFamily="2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Text Pro Book" panose="02000603060000020004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Text Pro Book" panose="02000603060000020004" pitchFamily="2" charset="0"/>
              </a:rPr>
              <a:pPr/>
              <a:t>4</a:t>
            </a:fld>
            <a:endParaRPr lang="en-US" sz="900" dirty="0">
              <a:latin typeface="FreightText Pro Book" panose="0200060306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Open Sans Light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0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2178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9330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6674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1342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4776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49299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168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5263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3555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36485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1477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60355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345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18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07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7371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320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0419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837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4346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7103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795847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67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zechtheworld.com/best-palindromes/#palindrome-words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3278" y="1499809"/>
            <a:ext cx="2950608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12056-824E-9446-BA75-343BB0E365D7}"/>
              </a:ext>
            </a:extLst>
          </p:cNvPr>
          <p:cNvSpPr txBox="1"/>
          <p:nvPr/>
        </p:nvSpPr>
        <p:spPr>
          <a:xfrm>
            <a:off x="3048000" y="221354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u="none" strike="noStrike" dirty="0">
                <a:solidFill>
                  <a:schemeClr val="bg2"/>
                </a:solidFill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M. C. Escher : Drawing Hands</a:t>
            </a:r>
            <a:endParaRPr lang="en-US" u="none" strike="noStrike" dirty="0">
              <a:solidFill>
                <a:schemeClr val="bg2"/>
              </a:solidFill>
              <a:effectLst/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CD343CE-912B-124B-B004-FE796EAD3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45" y="2521326"/>
            <a:ext cx="4578663" cy="38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EBB9-7528-CF49-A2E9-CC8C62B1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reverse recursive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9F856-DBB0-5247-958D-D4811E1C14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10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9BCD8-38AE-4D4E-B428-D82886054E45}"/>
              </a:ext>
            </a:extLst>
          </p:cNvPr>
          <p:cNvSpPr txBox="1"/>
          <p:nvPr/>
        </p:nvSpPr>
        <p:spPr>
          <a:xfrm>
            <a:off x="2130552" y="14813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A1BC9-6A7C-1C41-A7E1-C4238AD512B8}"/>
              </a:ext>
            </a:extLst>
          </p:cNvPr>
          <p:cNvSpPr txBox="1"/>
          <p:nvPr/>
        </p:nvSpPr>
        <p:spPr>
          <a:xfrm>
            <a:off x="533400" y="965200"/>
            <a:ext cx="1101547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def reverse(s):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if not s: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	return ''</a:t>
            </a: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return reverse(s[1:]) + s[0]</a:t>
            </a:r>
          </a:p>
          <a:p>
            <a:b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</a:br>
            <a:endParaRPr lang="en-US" sz="2600" dirty="0">
              <a:solidFill>
                <a:schemeClr val="tx1"/>
              </a:solidFill>
              <a:effectLst/>
              <a:latin typeface="SourceCodePro-Light" panose="020B0509030403020204" pitchFamily="49" charset="77"/>
              <a:ea typeface="Open Sans Light" pitchFamily="2" charset="0"/>
              <a:cs typeface="Open Sans Light" pitchFamily="2" charset="0"/>
            </a:endParaRPr>
          </a:p>
          <a:p>
            <a:r>
              <a:rPr lang="en-US" sz="260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def palindrome(word):</a:t>
            </a:r>
          </a:p>
          <a:p>
            <a:r>
              <a:rPr lang="en-US" sz="2600" dirty="0">
                <a:solidFill>
                  <a:schemeClr val="tx1"/>
                </a:solidFill>
                <a:latin typeface="SourceCodePro-Light" panose="020B0509030403020204" pitchFamily="49" charset="77"/>
                <a:ea typeface="Open Sans Light" pitchFamily="2" charset="0"/>
                <a:cs typeface="Open Sans Light" pitchFamily="2" charset="0"/>
              </a:rPr>
              <a:t>	return word == reverse(word)</a:t>
            </a:r>
            <a:endParaRPr lang="en-US" sz="2600" dirty="0">
              <a:solidFill>
                <a:schemeClr val="tx1"/>
              </a:solidFill>
              <a:effectLst/>
              <a:latin typeface="SourceCodePro-Light" panose="020B0509030403020204" pitchFamily="49" charset="77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6" name="Google Shape;357;p35">
            <a:extLst>
              <a:ext uri="{FF2B5EF4-FFF2-40B4-BE49-F238E27FC236}">
                <a16:creationId xmlns:a16="http://schemas.microsoft.com/office/drawing/2014/main" id="{9C58B8D6-82A0-2643-8DFF-F25EAAC8E957}"/>
              </a:ext>
            </a:extLst>
          </p:cNvPr>
          <p:cNvSpPr/>
          <p:nvPr/>
        </p:nvSpPr>
        <p:spPr>
          <a:xfrm>
            <a:off x="2903297" y="2283761"/>
            <a:ext cx="6712689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Recursive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06F47F-4A5F-DFBB-0DAC-90487F7E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– Alternative Approaches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962DA-297C-CEBD-C377-F0F1934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Compare first / last letters, working our way towards the middle</a:t>
            </a:r>
          </a:p>
          <a:p>
            <a:r>
              <a:rPr lang="en-US" dirty="0"/>
              <a:t> </a:t>
            </a:r>
            <a:r>
              <a:rPr lang="en-US" b="1" dirty="0"/>
              <a:t>Base Case?</a:t>
            </a:r>
          </a:p>
          <a:p>
            <a:pPr lvl="1"/>
            <a:r>
              <a:rPr lang="en-US" b="1" dirty="0"/>
              <a:t> </a:t>
            </a:r>
            <a:r>
              <a:rPr lang="en-US" dirty="0"/>
              <a:t>What is the </a:t>
            </a:r>
            <a:r>
              <a:rPr lang="en-US" i="1" dirty="0"/>
              <a:t>smallest</a:t>
            </a:r>
            <a:r>
              <a:rPr lang="en-US" dirty="0"/>
              <a:t> word that is a palindrome?</a:t>
            </a:r>
          </a:p>
          <a:p>
            <a:pPr lvl="2"/>
            <a:r>
              <a:rPr lang="en-US" dirty="0"/>
              <a:t>A 1-letter word! </a:t>
            </a:r>
          </a:p>
          <a:p>
            <a:pPr lvl="2"/>
            <a:r>
              <a:rPr lang="en-US" dirty="0"/>
              <a:t> A 0 letter word? Maybe?</a:t>
            </a:r>
          </a:p>
          <a:p>
            <a:pPr lvl="1"/>
            <a:r>
              <a:rPr lang="en-US" dirty="0"/>
              <a:t> We can have a recursive case:</a:t>
            </a:r>
          </a:p>
          <a:p>
            <a:pPr lvl="2"/>
            <a:r>
              <a:rPr lang="en-US" dirty="0"/>
              <a:t> If the first and last letter are the same, check the "inner word"</a:t>
            </a:r>
          </a:p>
          <a:p>
            <a:pPr lvl="2"/>
            <a:r>
              <a:rPr lang="en-US" dirty="0"/>
              <a:t> If they're not </a:t>
            </a:r>
            <a:r>
              <a:rPr lang="en-US" dirty="0">
                <a:sym typeface="Wingdings" pitchFamily="2" charset="2"/>
              </a:rPr>
              <a:t> return False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FE798-6FAC-41E8-0775-0F19ADF029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3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F0E3-565D-79E6-D5E3-95821ECC74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Summing Numbers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4FBAB-D873-B403-7816-777958408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Combining Return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D9D76-420E-1B27-3159-B5F750783D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4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Sum Numbers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385238" y="1415345"/>
            <a:ext cx="1973317" cy="457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5239" y="2176097"/>
            <a:ext cx="60289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total = 0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for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in range(0, n+1):</a:t>
            </a: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total +=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endParaRPr lang="en-US" sz="2800" dirty="0">
              <a:latin typeface="Source Code Pro" panose="020B0509030403020204" pitchFamily="49" charset="0"/>
              <a:ea typeface="Open Sans Light" pitchFamily="2" charset="0"/>
              <a:cs typeface="Courier New"/>
            </a:endParaRPr>
          </a:p>
          <a:p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total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442A5D-E59E-E944-8929-48ACB9ABB2DC}"/>
              </a:ext>
            </a:extLst>
          </p:cNvPr>
          <p:cNvSpPr/>
          <p:nvPr/>
        </p:nvSpPr>
        <p:spPr>
          <a:xfrm>
            <a:off x="952500" y="2176097"/>
            <a:ext cx="4432738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total = 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= 0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while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&lt; n: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+= 1</a:t>
            </a: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total += </a:t>
            </a:r>
            <a:r>
              <a:rPr lang="en-US" sz="28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i</a:t>
            </a:r>
            <a:endParaRPr lang="en-US" sz="2800" dirty="0">
              <a:latin typeface="Source Code Pro" panose="020B0509030403020204" pitchFamily="49" charset="0"/>
              <a:ea typeface="Open Sans Light" pitchFamily="2" charset="0"/>
              <a:cs typeface="Courier New"/>
            </a:endParaRPr>
          </a:p>
          <a:p>
            <a:pPr lvl="1"/>
            <a:r>
              <a:rPr lang="en-US" sz="28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total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224AEF-12C5-A6E8-D427-43508DE6BDDD}"/>
              </a:ext>
            </a:extLst>
          </p:cNvPr>
          <p:cNvSpPr txBox="1">
            <a:spLocks/>
          </p:cNvSpPr>
          <p:nvPr/>
        </p:nvSpPr>
        <p:spPr bwMode="auto">
          <a:xfrm>
            <a:off x="952500" y="1447908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Open Sans Light" pitchFamily="2" charset="0"/>
              </a:rPr>
              <a:t>While loop:</a:t>
            </a:r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DC2C57-B8E4-0711-2F4B-16C82B52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Sum Number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2DB6B-18C7-FA3A-2AF9-BA0A52C84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the base case?</a:t>
            </a:r>
          </a:p>
          <a:p>
            <a:r>
              <a:rPr lang="en-US" dirty="0"/>
              <a:t> What is the smallest number that we can sum to?</a:t>
            </a:r>
          </a:p>
          <a:p>
            <a:pPr lvl="1"/>
            <a:r>
              <a:rPr lang="en-US" dirty="0"/>
              <a:t> If so, what is the result?</a:t>
            </a:r>
          </a:p>
          <a:p>
            <a:pPr lvl="1"/>
            <a:endParaRPr lang="en-US" dirty="0"/>
          </a:p>
          <a:p>
            <a:pPr marL="13716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 sum(n):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if n == 0: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 return 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F43C5-31EF-0EEA-0BF5-F178C5E997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Sum 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69434" y="2349191"/>
            <a:ext cx="75939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</a:t>
            </a:r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 sum(n):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if n == 0: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	 return 0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n + sum(n-1)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91375" y="14478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latin typeface="Open Sans Light" pitchFamily="2" charset="0"/>
              </a:rPr>
              <a:t>Recursion:</a:t>
            </a:r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E5B5-176C-6E48-8543-6C124C89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vs Recursion: Cheating!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C6EEC-AA7C-4643-A9C2-346FD67253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16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54AA0D-4B2D-5547-99E9-0DDC789BBD59}"/>
              </a:ext>
            </a:extLst>
          </p:cNvPr>
          <p:cNvSpPr/>
          <p:nvPr/>
        </p:nvSpPr>
        <p:spPr>
          <a:xfrm>
            <a:off x="1007733" y="2516949"/>
            <a:ext cx="76985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def sum(n):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return (n * (n + 1)) / 2</a:t>
            </a:r>
          </a:p>
          <a:p>
            <a:r>
              <a:rPr lang="en-US" sz="3600" dirty="0">
                <a:latin typeface="Source Code Pro" panose="020B0509030403020204" pitchFamily="49" charset="0"/>
                <a:ea typeface="Open Sans Light" pitchFamily="2" charset="0"/>
                <a:cs typeface="Courier New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77871-9AB9-454B-9448-A4DAEAEC97B3}"/>
              </a:ext>
            </a:extLst>
          </p:cNvPr>
          <p:cNvSpPr txBox="1"/>
          <p:nvPr/>
        </p:nvSpPr>
        <p:spPr>
          <a:xfrm>
            <a:off x="926612" y="1527686"/>
            <a:ext cx="1098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Sometimes it’s best to just use a formula! But that’s not always the point. </a:t>
            </a:r>
            <a:r>
              <a:rPr lang="en-US" sz="2400" dirty="0">
                <a:latin typeface="Open Sans Light" pitchFamily="2" charset="0"/>
                <a:ea typeface="Open Sans Light" pitchFamily="2" charset="0"/>
                <a:cs typeface="Open Sans Light" pitchFamily="2" charset="0"/>
                <a:sym typeface="Wingdings" pitchFamily="2" charset="2"/>
              </a:rPr>
              <a:t> </a:t>
            </a:r>
            <a:endParaRPr lang="en-US" sz="24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5029200"/>
            <a:ext cx="7620000" cy="1295400"/>
          </a:xfrm>
        </p:spPr>
        <p:txBody>
          <a:bodyPr/>
          <a:lstStyle/>
          <a:p>
            <a:r>
              <a:rPr lang="en-US" dirty="0"/>
              <a:t>Generalizes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1" y="2438400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3657600" y="21336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1143001"/>
            <a:ext cx="3770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def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&lt;function name&gt; 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</a:t>
            </a:r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&lt;argument list&gt;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1" y="259080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2578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7912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5" name="Rectangle 4"/>
          <p:cNvSpPr/>
          <p:nvPr/>
        </p:nvSpPr>
        <p:spPr>
          <a:xfrm>
            <a:off x="7239000" y="358140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def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(str1, str2):</a:t>
            </a:r>
          </a:p>
          <a:p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   return str1+str2;</a:t>
            </a:r>
          </a:p>
          <a:p>
            <a:endParaRPr lang="en-US" dirty="0">
              <a:latin typeface="Source Code Pro" panose="020B0509030403020204" pitchFamily="49" charset="0"/>
              <a:ea typeface="Open Sans Light" pitchFamily="2" charset="0"/>
              <a:cs typeface="Courier"/>
            </a:endParaRPr>
          </a:p>
          <a:p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concat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(“</a:t>
            </a:r>
            <a:r>
              <a:rPr lang="en-US" dirty="0" err="1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Hello”,”World</a:t>
            </a:r>
            <a:r>
              <a:rPr lang="en-US" dirty="0">
                <a:latin typeface="Source Code Pro" panose="020B0509030403020204" pitchFamily="49" charset="0"/>
                <a:ea typeface="Open Sans Light" pitchFamily="2" charset="0"/>
                <a:cs typeface="Courier"/>
              </a:rPr>
              <a:t>”)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spd="slow" advTm="34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26A4D-61D0-011C-F6AF-6AF4504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Each recursive call gets its own local variables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Computes its result (possibly using additional calls)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Returns its result and returns control to its caller</a:t>
            </a:r>
          </a:p>
          <a:p>
            <a:pPr lvl="1"/>
            <a:r>
              <a:rPr lang="en-US" dirty="0"/>
              <a:t>Just like any other function call</a:t>
            </a:r>
          </a:p>
          <a:p>
            <a:r>
              <a:rPr lang="en-US" dirty="0"/>
              <a:t>The function that is called happens to be itself</a:t>
            </a:r>
          </a:p>
          <a:p>
            <a:pPr lvl="1"/>
            <a:r>
              <a:rPr lang="en-US" dirty="0"/>
              <a:t>Called on a simpler problem</a:t>
            </a:r>
          </a:p>
          <a:p>
            <a:pPr lvl="1"/>
            <a:r>
              <a:rPr lang="en-US" dirty="0"/>
              <a:t>Eventually stops on the simple base case</a:t>
            </a:r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C8FD-A3CE-4DE2-55AD-1A2D7BC84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 With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11CF5-296E-4654-DA0C-AD45C0EB8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C4D7B-7A2F-ADC6-EB99-8542F87EFD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2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3823-DABC-634F-A56C-D9978D47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Recursive Process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E8EB-31E1-9D46-BFD5-92B91518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66800"/>
            <a:ext cx="10310091" cy="5257800"/>
          </a:xfrm>
        </p:spPr>
        <p:txBody>
          <a:bodyPr/>
          <a:lstStyle/>
          <a:p>
            <a:pPr marL="81910" lvl="0" indent="0">
              <a:lnSpc>
                <a:spcPct val="100000"/>
              </a:lnSpc>
              <a:spcBef>
                <a:spcPts val="840"/>
              </a:spcBef>
              <a:buClr>
                <a:schemeClr val="tx2"/>
              </a:buClr>
              <a:buSzPct val="95000"/>
              <a:buNone/>
              <a:defRPr/>
            </a:pPr>
            <a:r>
              <a:rPr lang="en-US" sz="36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solutions involve two major parts: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Base case(s),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is simple enough to be solved directly</a:t>
            </a:r>
          </a:p>
          <a:p>
            <a:pPr marL="887686" lvl="1" indent="-342883">
              <a:lnSpc>
                <a:spcPct val="100000"/>
              </a:lnSpc>
              <a:spcBef>
                <a:spcPct val="20000"/>
              </a:spcBef>
              <a:buFont typeface="Wingdings" pitchFamily="-65" charset="2"/>
              <a:buChar char=""/>
              <a:defRPr/>
            </a:pPr>
            <a:r>
              <a:rPr lang="en-US" sz="3200" b="1" kern="1200" dirty="0">
                <a:solidFill>
                  <a:schemeClr val="tx2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Recursive case(s). </a:t>
            </a:r>
            <a:r>
              <a:rPr lang="en-US" sz="32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 recursive case has three components:</a:t>
            </a: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Divide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problem into one or more simpler or smaller parts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Invoke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function (recursively) on each part, and</a:t>
            </a:r>
            <a:endParaRPr lang="en-US" sz="2800" kern="1200" dirty="0">
              <a:solidFill>
                <a:schemeClr val="tx2">
                  <a:lumMod val="9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1194376" lvl="2" indent="-274307">
              <a:lnSpc>
                <a:spcPct val="100000"/>
              </a:lnSpc>
              <a:spcBef>
                <a:spcPct val="20000"/>
              </a:spcBef>
              <a:buSzTx/>
              <a:buFont typeface="Wingdings 2" pitchFamily="-65" charset="2"/>
              <a:buChar char=""/>
              <a:defRPr/>
            </a:pPr>
            <a:r>
              <a:rPr lang="en-US" sz="2800" b="1" kern="1200" dirty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</a:t>
            </a:r>
            <a:r>
              <a:rPr lang="en-US" sz="2800" kern="1200" dirty="0">
                <a:solidFill>
                  <a:schemeClr val="tx2">
                    <a:lumMod val="9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2800" kern="12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 solutions of the parts into a solution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404941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FBDC05-A90F-1779-06AE-D45C3CA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– Finding </a:t>
            </a:r>
            <a:r>
              <a:rPr lang="en-US"/>
              <a:t>a Minimum</a:t>
            </a:r>
            <a:endParaRPr lang="en-US"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idx="1"/>
          </p:nvPr>
        </p:nvSpPr>
        <p:spPr>
          <a:xfrm>
            <a:off x="533400" y="5655993"/>
            <a:ext cx="8763000" cy="681237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Recursion over sequence length</a:t>
            </a:r>
          </a:p>
        </p:txBody>
      </p:sp>
      <p:sp>
        <p:nvSpPr>
          <p:cNvPr id="355" name="Google Shape;355;p35"/>
          <p:cNvSpPr/>
          <p:nvPr/>
        </p:nvSpPr>
        <p:spPr>
          <a:xfrm>
            <a:off x="1752600" y="121920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first(s):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the first element in a sequence."""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s[0]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rest(s):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all elements in a sequence after the first"""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s[1:]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"""Return minimum value in a sequence."""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len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(s) ==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first(s)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min(first(s),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min_r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(rest(s)))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2819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Base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2895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Recursive Case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4933949" y="925911"/>
            <a:ext cx="4745309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indexing an element of a sequence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4933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 sz="1800" dirty="0">
                <a:solidFill>
                  <a:srgbClr val="FF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Slicing a sequence of elements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C8FD-A3CE-4DE2-55AD-1A2D7BC84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Order of Execution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11CF5-296E-4654-DA0C-AD45C0EB8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C4D7B-7A2F-ADC6-EB99-8542F87EFD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8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514600" y="2064316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2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2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953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Initialize the “base” case of no iterations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607573" y="1965213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Starting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9208705" y="2624758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Ending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6654655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New loop variable value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580D9B-7184-27CA-A98F-6A253424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Iteration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1. Test for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6433931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2. Solution in simple “base” case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3. Assume </a:t>
              </a:r>
              <a:r>
                <a:rPr lang="en-US" sz="1800" dirty="0" err="1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recusive</a:t>
              </a:r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 solution to simpler problem</a:t>
              </a:r>
              <a:endParaRPr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5"/>
            <a:ext cx="3740854" cy="1308222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1562"/>
                <a:gd name="adj2" fmla="val -1084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594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800" dirty="0">
                  <a:solidFill>
                    <a:schemeClr val="dk1"/>
                  </a:solidFill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4. ”Combine” the simpler part of the solution, with the recursive case</a:t>
              </a:r>
              <a:endParaRPr sz="18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26B2C1-0C5E-01FF-F3A3-EA227B95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Key concepts – by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3D84F-8D70-8F51-C8B3-4E3CC562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words</a:t>
            </a:r>
          </a:p>
        </p:txBody>
      </p:sp>
      <p:sp>
        <p:nvSpPr>
          <p:cNvPr id="218" name="Google Shape;218;p2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sum of no numbers is zero</a:t>
            </a:r>
          </a:p>
          <a:p>
            <a:r>
              <a:rPr lang="en-US" dirty="0"/>
              <a:t>The sum of 1</a:t>
            </a:r>
            <a:r>
              <a:rPr lang="en-US" baseline="30000" dirty="0"/>
              <a:t>2</a:t>
            </a:r>
            <a:r>
              <a:rPr lang="en-US" dirty="0"/>
              <a:t> through n</a:t>
            </a:r>
            <a:r>
              <a:rPr lang="en-US" baseline="30000" dirty="0"/>
              <a:t>2</a:t>
            </a:r>
            <a:r>
              <a:rPr lang="en-US" dirty="0"/>
              <a:t> is the </a:t>
            </a:r>
          </a:p>
          <a:p>
            <a:pPr lvl="1"/>
            <a:r>
              <a:rPr lang="en-US" dirty="0"/>
              <a:t> sum of 1</a:t>
            </a:r>
            <a:r>
              <a:rPr lang="en-US" baseline="30000" dirty="0"/>
              <a:t>2</a:t>
            </a:r>
            <a:r>
              <a:rPr lang="en-US" dirty="0"/>
              <a:t> through (n-1</a:t>
            </a:r>
            <a:r>
              <a:rPr lang="en-US" baseline="30000" dirty="0"/>
              <a:t>)2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plus n</a:t>
            </a:r>
            <a:r>
              <a:rPr lang="en-US" baseline="30000" dirty="0"/>
              <a:t>2</a:t>
            </a:r>
          </a:p>
        </p:txBody>
      </p:sp>
      <p:sp>
        <p:nvSpPr>
          <p:cNvPr id="222" name="Google Shape;222;p22"/>
          <p:cNvSpPr/>
          <p:nvPr/>
        </p:nvSpPr>
        <p:spPr>
          <a:xfrm>
            <a:off x="2019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24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1676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</a:t>
            </a:r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endParaRPr sz="20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(3)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(2)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+ 2**2 + 3**2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+ 1**2 + 2**2 + 3**2 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#              =&gt; 0 + 1**2 + 2**2 + 3**2 = 14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A1BED-BE8E-D343-9014-6E76528924F0}"/>
              </a:ext>
            </a:extLst>
          </p:cNvPr>
          <p:cNvSpPr txBox="1"/>
          <p:nvPr/>
        </p:nvSpPr>
        <p:spPr>
          <a:xfrm>
            <a:off x="-504497" y="59488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3790A-6F7A-5A77-C58B-7D81F427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</a:t>
            </a:r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D2041-6146-7C83-8488-989CF561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246" name="Google Shape;246;p25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In what order do we sum the squares ?</a:t>
            </a:r>
          </a:p>
          <a:p>
            <a:r>
              <a:rPr lang="en-US" dirty="0"/>
              <a:t>How does this compare to iterative approach ?</a:t>
            </a:r>
          </a:p>
        </p:txBody>
      </p:sp>
      <p:sp>
        <p:nvSpPr>
          <p:cNvPr id="250" name="Google Shape;250;p25"/>
          <p:cNvSpPr/>
          <p:nvPr/>
        </p:nvSpPr>
        <p:spPr>
          <a:xfrm>
            <a:off x="3467100" y="2228070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range(1,n+1):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*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accum</a:t>
            </a:r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204477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n**2 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6053134" y="3910187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 &lt; 1: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0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n**2 +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sum_of_squares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</a:t>
            </a:r>
            <a:endParaRPr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52523A-4AED-0299-6F44-1399BD00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…</a:t>
            </a:r>
          </a:p>
        </p:txBody>
      </p:sp>
      <p:sp>
        <p:nvSpPr>
          <p:cNvPr id="387" name="Google Shape;387;p38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The recursive “leap of faith” works as long as we hit the base case eventually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don’t?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295400"/>
            <a:ext cx="801138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0" y="1295400"/>
            <a:ext cx="8001000" cy="3657600"/>
          </a:xfrm>
        </p:spPr>
        <p:txBody>
          <a:bodyPr/>
          <a:lstStyle/>
          <a:p>
            <a:r>
              <a:rPr lang="en-US" sz="2400" dirty="0"/>
              <a:t>“After Abstraction, Recursion is probably the 2</a:t>
            </a:r>
            <a:r>
              <a:rPr lang="en-US" sz="2400" baseline="30000" dirty="0"/>
              <a:t>nd</a:t>
            </a:r>
            <a:r>
              <a:rPr lang="en-US" sz="2400" dirty="0"/>
              <a:t> biggest idea in this course”</a:t>
            </a:r>
          </a:p>
          <a:p>
            <a:r>
              <a:rPr lang="en-US" sz="2400" dirty="0"/>
              <a:t>“It’s tremendously useful when the problem is self-similar”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3D56FB-4CAA-728B-BD38-6B70154A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recursion?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3EE65-4B6F-6AED-72C0-0E920F91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Recursive data is all around us!</a:t>
            </a:r>
          </a:p>
          <a:p>
            <a:pPr lvl="1"/>
            <a:r>
              <a:rPr lang="en-US" dirty="0"/>
              <a:t> Take CS61B (data structures), CS70 (discrete math), CS164 (Programming Languages), Data 101 (Data </a:t>
            </a:r>
            <a:r>
              <a:rPr lang="en-US" dirty="0" err="1"/>
              <a:t>Eng</a:t>
            </a:r>
            <a:r>
              <a:rPr lang="en-US" dirty="0"/>
              <a:t>) for more examples where you'll encounter recursion</a:t>
            </a:r>
          </a:p>
          <a:p>
            <a:r>
              <a:rPr lang="en-US" dirty="0"/>
              <a:t> Trees (post-midterm) and Graphs are structures which are recursive in nature. </a:t>
            </a:r>
          </a:p>
          <a:p>
            <a:pPr lvl="1"/>
            <a:r>
              <a:rPr lang="en-US" dirty="0"/>
              <a:t>E.g. A social network is a graph of friends with connections to other friends, with connections to other friends.</a:t>
            </a:r>
          </a:p>
          <a:p>
            <a:pPr lvl="1"/>
            <a:r>
              <a:rPr lang="en-US" dirty="0"/>
              <a:t>Analyzing "chains" of data, can benefit from recursion</a:t>
            </a:r>
          </a:p>
          <a:p>
            <a:r>
              <a:rPr lang="en-US" dirty="0"/>
              <a:t> Next Lecture: Problems that "branch" out:</a:t>
            </a:r>
          </a:p>
          <a:p>
            <a:pPr lvl="1"/>
            <a:r>
              <a:rPr lang="en-US" dirty="0"/>
              <a:t> generating subsets and permutations</a:t>
            </a:r>
          </a:p>
          <a:p>
            <a:pPr lvl="1"/>
            <a:r>
              <a:rPr lang="en-US" dirty="0"/>
              <a:t>calculating Fibonacci numbers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58101-38BF-DA39-A5A2-3FAE9B090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58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24800" y="4114801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7696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1800" dirty="0">
              <a:solidFill>
                <a:schemeClr val="tx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09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37" y="3497226"/>
            <a:ext cx="2930156" cy="29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005" y="1527518"/>
            <a:ext cx="3662932" cy="833487"/>
          </a:xfrm>
        </p:spPr>
        <p:txBody>
          <a:bodyPr>
            <a:normAutofit/>
          </a:bodyPr>
          <a:lstStyle/>
          <a:p>
            <a:r>
              <a:rPr lang="en-US" dirty="0"/>
              <a:t>Palindromes</a:t>
            </a:r>
          </a:p>
        </p:txBody>
      </p:sp>
    </p:spTree>
    <p:extLst>
      <p:ext uri="{BB962C8B-B14F-4D97-AF65-F5344CB8AC3E}">
        <p14:creationId xmlns:p14="http://schemas.microsoft.com/office/powerpoint/2010/main" val="38356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Recursion and Iteration to each other</a:t>
            </a:r>
          </a:p>
          <a:p>
            <a:pPr lvl="1"/>
            <a:r>
              <a:rPr lang="en-US" dirty="0"/>
              <a:t>Translate some simple functions from one method to another</a:t>
            </a:r>
          </a:p>
          <a:p>
            <a:r>
              <a:rPr lang="en-US" dirty="0"/>
              <a:t>Write a recursive function</a:t>
            </a:r>
          </a:p>
          <a:p>
            <a:pPr lvl="1"/>
            <a:r>
              <a:rPr lang="en-US" dirty="0"/>
              <a:t>Understand the base case and a recursive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5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DEA-CB33-3340-AFB1-ABD2334A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5797-9DC3-2842-81E2-1E93D9F5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65200"/>
            <a:ext cx="11125200" cy="5257800"/>
          </a:xfrm>
        </p:spPr>
        <p:txBody>
          <a:bodyPr/>
          <a:lstStyle/>
          <a:p>
            <a:r>
              <a:rPr lang="en-US" dirty="0"/>
              <a:t>Palindromes are the same word forwards and backwards.</a:t>
            </a:r>
          </a:p>
          <a:p>
            <a:r>
              <a:rPr lang="en-US" dirty="0"/>
              <a:t>Python has some tricks, but how could we build this?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Source Code Pro" panose="020B0509030403020204" pitchFamily="49" charset="77"/>
              </a:rPr>
              <a:t>palindrome = lambda w: w == w[::-1]</a:t>
            </a:r>
          </a:p>
          <a:p>
            <a:pPr lvl="1"/>
            <a:r>
              <a:rPr lang="en-US" dirty="0">
                <a:latin typeface="Source Code Pro" panose="020B0509030403020204" pitchFamily="49" charset="77"/>
              </a:rPr>
              <a:t>[::-1] 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 a slicing shortcut </a:t>
            </a:r>
            <a:r>
              <a:rPr lang="en-US" dirty="0">
                <a:latin typeface="Source Code Pro" panose="020B0509030403020204" pitchFamily="49" charset="77"/>
                <a:ea typeface="Open Sans Light" panose="020B0606030504020204" pitchFamily="34" charset="0"/>
                <a:cs typeface="Open Sans Light" panose="020B0606030504020204" pitchFamily="34" charset="0"/>
              </a:rPr>
              <a:t>[0:len(w):-1]</a:t>
            </a:r>
            <a:r>
              <a:rPr lang="en-US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to reverse items.</a:t>
            </a:r>
          </a:p>
          <a:p>
            <a:r>
              <a:rPr lang="en-US" dirty="0"/>
              <a:t>Let's write Reverse:</a:t>
            </a:r>
          </a:p>
          <a:p>
            <a:pPr marL="0" indent="0">
              <a:buNone/>
            </a:pPr>
            <a:endParaRPr lang="en-US" dirty="0">
              <a:latin typeface="Source Code Pro" panose="020B0509030403020204" pitchFamily="49" charset="77"/>
            </a:endParaRP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result = ''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for letter in 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result = letter + result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result</a:t>
            </a:r>
          </a:p>
          <a:p>
            <a:pPr marL="0" indent="0">
              <a:buNone/>
            </a:pPr>
            <a:endParaRPr lang="en-US" sz="2400" dirty="0">
              <a:latin typeface="Source Code Pro" panose="020B0509030403020204" pitchFamily="49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170E9-683E-944B-8C0D-D9F9D31F638A}"/>
              </a:ext>
            </a:extLst>
          </p:cNvPr>
          <p:cNvSpPr txBox="1"/>
          <p:nvPr/>
        </p:nvSpPr>
        <p:spPr>
          <a:xfrm>
            <a:off x="6677882" y="3081528"/>
            <a:ext cx="5419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def 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(s):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&gt;&gt;&gt; 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reverse_while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('hello')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'</a:t>
            </a:r>
            <a:r>
              <a:rPr lang="en-US" sz="1400" dirty="0" err="1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olleh</a:t>
            </a: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"""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result = ''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while s: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first = s[0]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s = s[1:] # remove the first letter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    result = first + result</a:t>
            </a:r>
          </a:p>
          <a:p>
            <a:pPr marL="0" indent="0">
              <a:buNone/>
            </a:pPr>
            <a:r>
              <a:rPr lang="en-US" sz="1400" dirty="0">
                <a:latin typeface="Source Code Pro" panose="020B0509030403020204" pitchFamily="49" charset="77"/>
                <a:ea typeface="Open Sans Light" pitchFamily="2" charset="0"/>
                <a:cs typeface="Open Sans Light" pitchFamily="2" charset="0"/>
              </a:rPr>
              <a:t>    return result</a:t>
            </a:r>
          </a:p>
          <a:p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2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CC07-ED6D-5843-94EB-DABD0432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Palindromes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E8254-1C00-1143-BD45-2C313CD7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C88C</a:t>
            </a:r>
          </a:p>
          <a:p>
            <a:r>
              <a:rPr lang="en-US" sz="3000" dirty="0"/>
              <a:t>racecar</a:t>
            </a:r>
          </a:p>
          <a:p>
            <a:r>
              <a:rPr lang="en-US" sz="3000" dirty="0"/>
              <a:t>LOL</a:t>
            </a:r>
          </a:p>
          <a:p>
            <a:r>
              <a:rPr lang="en-US" sz="3000" dirty="0"/>
              <a:t>radar</a:t>
            </a:r>
          </a:p>
          <a:p>
            <a:r>
              <a:rPr lang="en-US" sz="3000" dirty="0"/>
              <a:t>a man a plan a canal panama</a:t>
            </a:r>
          </a:p>
          <a:p>
            <a:r>
              <a:rPr lang="en-US" sz="3000" dirty="0" err="1"/>
              <a:t>aibohphobia</a:t>
            </a:r>
            <a:r>
              <a:rPr lang="en-US" sz="3000" dirty="0"/>
              <a:t> 😈</a:t>
            </a:r>
          </a:p>
          <a:p>
            <a:pPr lvl="1"/>
            <a:r>
              <a:rPr lang="en-US" sz="3000" dirty="0"/>
              <a:t> The fear of palindromes.</a:t>
            </a:r>
          </a:p>
          <a:p>
            <a:r>
              <a:rPr lang="en-US" sz="3300" dirty="0">
                <a:hlinkClick r:id="rId2"/>
              </a:rPr>
              <a:t>https://czechtheworld.com/best-palindromes/#palindrome-words</a:t>
            </a:r>
            <a:r>
              <a:rPr lang="en-US" sz="3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4A9F0-5881-C648-BAB1-9C8848C742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7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8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54DC-AC81-E527-1FD7-20571F0A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Reverse Recursively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B191-9FAB-C404-4378-E8FA489CD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reverse(s):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if not s: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	return ''</a:t>
            </a: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	return 'TODO'</a:t>
            </a:r>
            <a:b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</a:b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chemeClr val="tx1"/>
                </a:solidFill>
                <a:effectLst/>
                <a:latin typeface="SourceCodePro-Light" panose="020B0509030403020204" pitchFamily="49" charset="77"/>
              </a:rPr>
              <a:t>def palindrome(word):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SourceCodePro-Light" panose="020B0509030403020204" pitchFamily="49" charset="77"/>
              </a:rPr>
              <a:t>	return word == reverse(word)</a:t>
            </a:r>
            <a:endParaRPr lang="en-US" sz="2800" b="0" dirty="0">
              <a:solidFill>
                <a:schemeClr val="tx1"/>
              </a:solidFill>
              <a:effectLst/>
              <a:latin typeface="SourceCodePro-Light" panose="020B0509030403020204" pitchFamily="49" charset="77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036AA-BCF5-8861-72A0-103014E445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8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8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FF1F-5712-CFA6-6250-28BA7B23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reverse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C0661-B420-32F1-26D6-43F8158E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Our algorithm in words:</a:t>
            </a:r>
          </a:p>
          <a:p>
            <a:pPr lvl="1"/>
            <a:r>
              <a:rPr lang="en-US" sz="2700" dirty="0"/>
              <a:t> Take the first letter, put it at the end</a:t>
            </a:r>
          </a:p>
          <a:p>
            <a:pPr lvl="1"/>
            <a:r>
              <a:rPr lang="en-US" sz="2700" dirty="0"/>
              <a:t> The beginning of the string is the reverse of the rest.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reverse('ABC')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reverse('BC') + 'A'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reverse('C')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'C' + 'B' + 'A</a:t>
            </a:r>
          </a:p>
          <a:p>
            <a:pPr marL="0" indent="0">
              <a:buNone/>
            </a:pPr>
            <a:r>
              <a:rPr lang="en-US" sz="3000" dirty="0">
                <a:latin typeface="Source Code Pro" panose="020B0509030403020204" pitchFamily="49" charset="77"/>
              </a:rPr>
              <a:t>→  'CBA'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9DDEA-B924-18BD-F5AC-63AAA5B447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>
                <a:defRPr/>
              </a:pPr>
              <a:t>9</a:t>
            </a:fld>
            <a:endParaRPr lang="en-US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42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17080</TotalTime>
  <Words>1730</Words>
  <Application>Microsoft Macintosh PowerPoint</Application>
  <PresentationFormat>Widescreen</PresentationFormat>
  <Paragraphs>264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FreightText Pro Book</vt:lpstr>
      <vt:lpstr>Arial</vt:lpstr>
      <vt:lpstr>FreightMicro Pro Book</vt:lpstr>
      <vt:lpstr>Open Sans ExtraBold</vt:lpstr>
      <vt:lpstr>SourceCodePro-Light</vt:lpstr>
      <vt:lpstr>Open Sans Light</vt:lpstr>
      <vt:lpstr>American Typewriter Condensed</vt:lpstr>
      <vt:lpstr>Wingdings</vt:lpstr>
      <vt:lpstr>Source Code Pro</vt:lpstr>
      <vt:lpstr>Wingdings 2</vt:lpstr>
      <vt:lpstr>Source Code Pro Medium</vt:lpstr>
      <vt:lpstr>3_Main C88C</vt:lpstr>
      <vt:lpstr>Recursion</vt:lpstr>
      <vt:lpstr>The Recursive Process </vt:lpstr>
      <vt:lpstr>Why learn recursion?</vt:lpstr>
      <vt:lpstr>Palindromes</vt:lpstr>
      <vt:lpstr>Learning Objectives</vt:lpstr>
      <vt:lpstr>Palindromes</vt:lpstr>
      <vt:lpstr>Fun Palindromes</vt:lpstr>
      <vt:lpstr>Writing Reverse Recursively</vt:lpstr>
      <vt:lpstr>How should reverse work?</vt:lpstr>
      <vt:lpstr>reverse recursive</vt:lpstr>
      <vt:lpstr>Palindrome – Alternative Approaches</vt:lpstr>
      <vt:lpstr>Summing Numbers</vt:lpstr>
      <vt:lpstr>Iteration vs Recursion: Sum Numbers</vt:lpstr>
      <vt:lpstr>Recursively Sum Number</vt:lpstr>
      <vt:lpstr>Recursively Sum Numbers</vt:lpstr>
      <vt:lpstr>Iteration vs Recursion: Cheating!</vt:lpstr>
      <vt:lpstr>Review: Functions</vt:lpstr>
      <vt:lpstr>How does it work?</vt:lpstr>
      <vt:lpstr>Recursion With Lists</vt:lpstr>
      <vt:lpstr>Another Example – Finding a Minimum</vt:lpstr>
      <vt:lpstr>Understanding Order of Execution</vt:lpstr>
      <vt:lpstr>Recall: Iteration</vt:lpstr>
      <vt:lpstr>Recursion Key concepts – by example</vt:lpstr>
      <vt:lpstr>In words</vt:lpstr>
      <vt:lpstr>Why does it work</vt:lpstr>
      <vt:lpstr>Questions</vt:lpstr>
      <vt:lpstr>Trust …</vt:lpstr>
      <vt:lpstr>Recursion (unwanted)</vt:lpstr>
      <vt:lpstr>Why Recursion?</vt:lpstr>
      <vt:lpstr>Example I</vt:lpstr>
      <vt:lpstr>Why Recursion? More Reasons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76</cp:revision>
  <cp:lastPrinted>2023-02-27T21:16:39Z</cp:lastPrinted>
  <dcterms:modified xsi:type="dcterms:W3CDTF">2024-02-28T21:51:04Z</dcterms:modified>
</cp:coreProperties>
</file>